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64" r:id="rId2"/>
  </p:sldMasterIdLst>
  <p:notesMasterIdLst>
    <p:notesMasterId r:id="rId19"/>
  </p:notesMasterIdLst>
  <p:handoutMasterIdLst>
    <p:handoutMasterId r:id="rId20"/>
  </p:handoutMasterIdLst>
  <p:sldIdLst>
    <p:sldId id="269" r:id="rId3"/>
    <p:sldId id="275" r:id="rId4"/>
    <p:sldId id="280" r:id="rId5"/>
    <p:sldId id="281" r:id="rId6"/>
    <p:sldId id="282" r:id="rId7"/>
    <p:sldId id="283" r:id="rId8"/>
    <p:sldId id="284" r:id="rId9"/>
    <p:sldId id="285" r:id="rId10"/>
    <p:sldId id="289" r:id="rId11"/>
    <p:sldId id="292" r:id="rId12"/>
    <p:sldId id="290" r:id="rId13"/>
    <p:sldId id="291" r:id="rId14"/>
    <p:sldId id="286" r:id="rId15"/>
    <p:sldId id="287" r:id="rId16"/>
    <p:sldId id="288" r:id="rId17"/>
    <p:sldId id="274" r:id="rId1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E75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975" autoAdjust="0"/>
    <p:restoredTop sz="94660"/>
  </p:normalViewPr>
  <p:slideViewPr>
    <p:cSldViewPr snapToGrid="0">
      <p:cViewPr varScale="1">
        <p:scale>
          <a:sx n="49" d="100"/>
          <a:sy n="49" d="100"/>
        </p:scale>
        <p:origin x="82" y="85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3730" y="91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546E7E-6CE1-4F62-BC39-1BE7148D0D0D}" type="datetimeFigureOut">
              <a:rPr lang="ko-KR" altLang="en-US" smtClean="0"/>
              <a:t>2021-04-12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F56489-CFDC-4DF4-92D1-C366C0FB17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98405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8A1C54-2D0D-48EB-888A-9786B070F533}" type="datetimeFigureOut">
              <a:rPr lang="ko-KR" altLang="en-US" smtClean="0"/>
              <a:t>2021-04-12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02C913-610E-4BF0-B55F-9CE65BBA65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9765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Relationship Id="rId4" Type="http://schemas.openxmlformats.org/officeDocument/2006/relationships/hyperlink" Target="https://crypto.modoo.at/" TargetMode="Externa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1920" y="207747"/>
            <a:ext cx="11368160" cy="762163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20" name="모서리가 둥근 직사각형 19"/>
          <p:cNvSpPr/>
          <p:nvPr userDrawn="1"/>
        </p:nvSpPr>
        <p:spPr>
          <a:xfrm>
            <a:off x="411920" y="207747"/>
            <a:ext cx="11368160" cy="762163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0"/>
          </p:nvPr>
        </p:nvSpPr>
        <p:spPr>
          <a:xfrm>
            <a:off x="411163" y="1152525"/>
            <a:ext cx="11369675" cy="505777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8198505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116422" y="1223120"/>
            <a:ext cx="8403773" cy="2387600"/>
          </a:xfrm>
        </p:spPr>
        <p:txBody>
          <a:bodyPr anchor="b"/>
          <a:lstStyle>
            <a:lvl1pPr algn="ctr">
              <a:defRPr sz="6000" b="0">
                <a:latin typeface="+mj-ea"/>
                <a:ea typeface="+mj-ea"/>
                <a:cs typeface="함초롬돋움" panose="020B0604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3116421" y="3794871"/>
            <a:ext cx="8403774" cy="1655762"/>
          </a:xfrm>
        </p:spPr>
        <p:txBody>
          <a:bodyPr/>
          <a:lstStyle>
            <a:lvl1pPr marL="0" indent="0" algn="ctr">
              <a:buNone/>
              <a:defRPr sz="2400">
                <a:latin typeface="+mn-ea"/>
                <a:ea typeface="+mn-ea"/>
                <a:cs typeface="함초롬돋움" panose="020B0604000101010101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" y="6078694"/>
            <a:ext cx="3026852" cy="642781"/>
          </a:xfrm>
          <a:prstGeom prst="rect">
            <a:avLst/>
          </a:prstGeom>
        </p:spPr>
      </p:pic>
      <p:sp>
        <p:nvSpPr>
          <p:cNvPr id="11" name="직사각형 10"/>
          <p:cNvSpPr/>
          <p:nvPr userDrawn="1"/>
        </p:nvSpPr>
        <p:spPr>
          <a:xfrm>
            <a:off x="653134" y="-1"/>
            <a:ext cx="1853681" cy="504475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0337" y="6128121"/>
            <a:ext cx="1311798" cy="642780"/>
          </a:xfrm>
          <a:prstGeom prst="rect">
            <a:avLst/>
          </a:prstGeom>
        </p:spPr>
      </p:pic>
      <p:sp>
        <p:nvSpPr>
          <p:cNvPr id="4" name="직사각형 3"/>
          <p:cNvSpPr/>
          <p:nvPr userDrawn="1"/>
        </p:nvSpPr>
        <p:spPr>
          <a:xfrm>
            <a:off x="10715442" y="6627168"/>
            <a:ext cx="1358064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00" dirty="0">
                <a:hlinkClick r:id="rId4"/>
              </a:rPr>
              <a:t>https://crypto.modoo.at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18682633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 userDrawn="1"/>
        </p:nvSpPr>
        <p:spPr>
          <a:xfrm>
            <a:off x="0" y="304799"/>
            <a:ext cx="2824065" cy="618930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부제목 2"/>
          <p:cNvSpPr txBox="1">
            <a:spLocks/>
          </p:cNvSpPr>
          <p:nvPr userDrawn="1"/>
        </p:nvSpPr>
        <p:spPr>
          <a:xfrm>
            <a:off x="214601" y="1217530"/>
            <a:ext cx="2394862" cy="43254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3600" dirty="0">
                <a:solidFill>
                  <a:schemeClr val="bg1"/>
                </a:solidFill>
                <a:latin typeface="+mj-lt"/>
              </a:rPr>
              <a:t>Contents</a:t>
            </a:r>
            <a:endParaRPr lang="ko-KR" altLang="en-US" sz="3600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429209" y="1735494"/>
            <a:ext cx="2021632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3797638" y="1217530"/>
            <a:ext cx="7380430" cy="718952"/>
          </a:xfrm>
          <a:ln w="28575"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800" b="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8" name="직사각형 7"/>
          <p:cNvSpPr/>
          <p:nvPr userDrawn="1"/>
        </p:nvSpPr>
        <p:spPr>
          <a:xfrm>
            <a:off x="3797642" y="1217530"/>
            <a:ext cx="7380425" cy="718952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  <a:ea typeface="+mn-ea"/>
            </a:endParaRPr>
          </a:p>
        </p:txBody>
      </p:sp>
      <p:sp>
        <p:nvSpPr>
          <p:cNvPr id="70" name="텍스트 개체 틀 4"/>
          <p:cNvSpPr>
            <a:spLocks noGrp="1"/>
          </p:cNvSpPr>
          <p:nvPr>
            <p:ph type="body" sz="quarter" idx="25" hasCustomPrompt="1"/>
          </p:nvPr>
        </p:nvSpPr>
        <p:spPr>
          <a:xfrm>
            <a:off x="3797638" y="2133371"/>
            <a:ext cx="7380428" cy="718952"/>
          </a:xfrm>
          <a:ln w="28575"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800" b="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71" name="직사각형 70"/>
          <p:cNvSpPr/>
          <p:nvPr userDrawn="1"/>
        </p:nvSpPr>
        <p:spPr>
          <a:xfrm>
            <a:off x="3797640" y="2133371"/>
            <a:ext cx="7380425" cy="718952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  <a:ea typeface="+mn-ea"/>
            </a:endParaRPr>
          </a:p>
        </p:txBody>
      </p:sp>
      <p:sp>
        <p:nvSpPr>
          <p:cNvPr id="76" name="텍스트 개체 틀 4"/>
          <p:cNvSpPr>
            <a:spLocks noGrp="1"/>
          </p:cNvSpPr>
          <p:nvPr>
            <p:ph type="body" sz="quarter" idx="27" hasCustomPrompt="1"/>
          </p:nvPr>
        </p:nvSpPr>
        <p:spPr>
          <a:xfrm>
            <a:off x="3797638" y="3052552"/>
            <a:ext cx="7380428" cy="718952"/>
          </a:xfrm>
          <a:ln w="28575"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800" b="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77" name="직사각형 76"/>
          <p:cNvSpPr/>
          <p:nvPr userDrawn="1"/>
        </p:nvSpPr>
        <p:spPr>
          <a:xfrm>
            <a:off x="3797640" y="3052552"/>
            <a:ext cx="7380425" cy="718952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  <a:ea typeface="+mn-ea"/>
            </a:endParaRPr>
          </a:p>
        </p:txBody>
      </p:sp>
      <p:sp>
        <p:nvSpPr>
          <p:cNvPr id="79" name="텍스트 개체 틀 4"/>
          <p:cNvSpPr>
            <a:spLocks noGrp="1"/>
          </p:cNvSpPr>
          <p:nvPr>
            <p:ph type="body" sz="quarter" idx="29" hasCustomPrompt="1"/>
          </p:nvPr>
        </p:nvSpPr>
        <p:spPr>
          <a:xfrm>
            <a:off x="3797638" y="3968393"/>
            <a:ext cx="7380427" cy="718952"/>
          </a:xfrm>
          <a:ln w="28575"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800" b="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80" name="직사각형 79"/>
          <p:cNvSpPr/>
          <p:nvPr userDrawn="1"/>
        </p:nvSpPr>
        <p:spPr>
          <a:xfrm>
            <a:off x="3797639" y="3968393"/>
            <a:ext cx="7380425" cy="718952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  <a:ea typeface="+mn-ea"/>
            </a:endParaRPr>
          </a:p>
        </p:txBody>
      </p:sp>
      <p:sp>
        <p:nvSpPr>
          <p:cNvPr id="82" name="텍스트 개체 틀 4"/>
          <p:cNvSpPr>
            <a:spLocks noGrp="1"/>
          </p:cNvSpPr>
          <p:nvPr>
            <p:ph type="body" sz="quarter" idx="31" hasCustomPrompt="1"/>
          </p:nvPr>
        </p:nvSpPr>
        <p:spPr>
          <a:xfrm>
            <a:off x="3797638" y="4884234"/>
            <a:ext cx="7380426" cy="718952"/>
          </a:xfrm>
          <a:ln w="28575"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800" b="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83" name="직사각형 82"/>
          <p:cNvSpPr/>
          <p:nvPr userDrawn="1"/>
        </p:nvSpPr>
        <p:spPr>
          <a:xfrm>
            <a:off x="3797638" y="4884234"/>
            <a:ext cx="7380425" cy="718952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  <a:ea typeface="+mn-ea"/>
            </a:endParaRPr>
          </a:p>
        </p:txBody>
      </p:sp>
      <p:pic>
        <p:nvPicPr>
          <p:cNvPr id="22" name="그림 2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260" y="5538242"/>
            <a:ext cx="1709544" cy="837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1475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종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 userDrawn="1"/>
        </p:nvSpPr>
        <p:spPr>
          <a:xfrm>
            <a:off x="4663011" y="2300370"/>
            <a:ext cx="2865977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0" dirty="0">
                <a:latin typeface="+mj-lt"/>
              </a:rPr>
              <a:t>Q &amp; A</a:t>
            </a:r>
            <a:endParaRPr lang="ko-KR" altLang="en-US" sz="8000" dirty="0">
              <a:latin typeface="+mj-lt"/>
            </a:endParaRPr>
          </a:p>
        </p:txBody>
      </p:sp>
      <p:sp>
        <p:nvSpPr>
          <p:cNvPr id="9" name="직사각형 8"/>
          <p:cNvSpPr/>
          <p:nvPr userDrawn="1"/>
        </p:nvSpPr>
        <p:spPr>
          <a:xfrm>
            <a:off x="0" y="6440919"/>
            <a:ext cx="12192000" cy="41909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64" y="6472840"/>
            <a:ext cx="758636" cy="371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4381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8" name="직사각형 7"/>
          <p:cNvSpPr/>
          <p:nvPr userDrawn="1"/>
        </p:nvSpPr>
        <p:spPr>
          <a:xfrm>
            <a:off x="0" y="6440919"/>
            <a:ext cx="12192000" cy="41909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 userDrawn="1"/>
        </p:nvSpPr>
        <p:spPr>
          <a:xfrm>
            <a:off x="8623390" y="6412231"/>
            <a:ext cx="356861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fld id="{86B743E8-9D27-4F69-87ED-4623B89CBF9F}" type="slidenum">
              <a:rPr lang="ko-KR" altLang="en-US" sz="2000" smtClean="0">
                <a:solidFill>
                  <a:schemeClr val="bg1"/>
                </a:solidFill>
                <a:latin typeface="+mn-lt"/>
              </a:rPr>
              <a:t>‹#›</a:t>
            </a:fld>
            <a:endParaRPr lang="ko-KR" altLang="en-US" sz="2000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9" name="그림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64" y="6472840"/>
            <a:ext cx="758636" cy="371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9932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8DAAC8-442A-4C15-9819-F07FF5E7315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966651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9" r:id="rId3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4800" dirty="0"/>
              <a:t>SM3</a:t>
            </a:r>
            <a:r>
              <a:rPr kumimoji="1" lang="ko-KR" altLang="en-US" sz="4800" dirty="0"/>
              <a:t> 양자회로 구현</a:t>
            </a:r>
            <a:br>
              <a:rPr kumimoji="1" lang="en-US" altLang="ko-KR" sz="4800" dirty="0"/>
            </a:br>
            <a:r>
              <a:rPr kumimoji="1" lang="en-US" altLang="ko-KR" sz="2800" dirty="0"/>
              <a:t>https://youtu.be/_5UbHZ86Z6o</a:t>
            </a:r>
            <a:endParaRPr lang="ko-KR" altLang="en-US" sz="28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pPr algn="r"/>
            <a:r>
              <a:rPr lang="en-US" altLang="ko-KR" dirty="0"/>
              <a:t>IT</a:t>
            </a:r>
            <a:r>
              <a:rPr lang="ko-KR" altLang="en-US" dirty="0" err="1"/>
              <a:t>융합공학부</a:t>
            </a:r>
            <a:r>
              <a:rPr lang="ko-KR" altLang="en-US" dirty="0"/>
              <a:t> </a:t>
            </a:r>
            <a:r>
              <a:rPr lang="ko-KR" altLang="en-US" dirty="0" err="1"/>
              <a:t>송경주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063222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06ED36-E2B9-C245-9BA9-4609094C1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First Compression</a:t>
            </a:r>
            <a:endParaRPr kumimoji="1"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1339A8A-823B-C74E-9C80-F4486CD8CC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920" y="1074174"/>
            <a:ext cx="7234073" cy="275938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DD72B1D-0E76-264A-B18C-F74EB1FECB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8980" y="3833563"/>
            <a:ext cx="88011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4876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96BAAC-CBF1-4A4D-8FB5-BFA82E819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Second Message Expansion </a:t>
            </a:r>
            <a:endParaRPr kumimoji="1"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C51D579-E921-0744-AA13-EC60E3B4C5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920" y="1596718"/>
            <a:ext cx="7399041" cy="198324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E15650D-0637-3540-B428-01B6B54DA3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0452" y="4369008"/>
            <a:ext cx="5469628" cy="1265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2577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2BF80C-0B2A-0F44-9CB0-63F1E40E1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Second Compression</a:t>
            </a:r>
            <a:endParaRPr kumimoji="1"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900CB75-E2B5-8648-ABE6-B88E7F20CE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014" y="1765300"/>
            <a:ext cx="6146800" cy="33274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C8A4983-6DD1-B148-AA94-4294595EE3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0959" y="1114588"/>
            <a:ext cx="3270326" cy="5169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2700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8A6FCD-2646-7D48-91BA-BFB068A748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Premutation0</a:t>
            </a:r>
            <a:r>
              <a:rPr kumimoji="1" lang="ko-KR" altLang="en-US" dirty="0"/>
              <a:t> 연산의 일부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11C6AEF-BBBF-F348-A413-099997F181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1996" y="2334654"/>
            <a:ext cx="3682594" cy="263886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D014DB0-A8BB-224E-83EA-7FF7AFE48EF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704" t="581"/>
          <a:stretch/>
        </p:blipFill>
        <p:spPr>
          <a:xfrm>
            <a:off x="4831523" y="1884478"/>
            <a:ext cx="6510461" cy="3089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7410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BB5906-E85F-CF4D-8A10-9391453778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최종 출력 </a:t>
            </a:r>
            <a:r>
              <a:rPr kumimoji="1" lang="ko-KR" altLang="en-US" dirty="0" err="1"/>
              <a:t>해시값</a:t>
            </a:r>
            <a:endParaRPr kumimoji="1"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534EB75-9D4E-2543-88B2-161C2A59C2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5279" y="1410527"/>
            <a:ext cx="1587500" cy="43942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37620C5-A4BD-C64F-9426-B0E95645F6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5867" y="1798335"/>
            <a:ext cx="5066016" cy="3618583"/>
          </a:xfrm>
          <a:prstGeom prst="rect">
            <a:avLst/>
          </a:prstGeom>
        </p:spPr>
      </p:pic>
      <p:sp>
        <p:nvSpPr>
          <p:cNvPr id="6" name="오른쪽 화살표[R] 5">
            <a:extLst>
              <a:ext uri="{FF2B5EF4-FFF2-40B4-BE49-F238E27FC236}">
                <a16:creationId xmlns:a16="http://schemas.microsoft.com/office/drawing/2014/main" id="{96B3DBBB-84F2-ED4F-9DAD-7EA01B5E3F04}"/>
              </a:ext>
            </a:extLst>
          </p:cNvPr>
          <p:cNvSpPr/>
          <p:nvPr/>
        </p:nvSpPr>
        <p:spPr>
          <a:xfrm>
            <a:off x="4187945" y="3344970"/>
            <a:ext cx="852755" cy="339047"/>
          </a:xfrm>
          <a:prstGeom prst="rightArrow">
            <a:avLst>
              <a:gd name="adj1" fmla="val 30408"/>
              <a:gd name="adj2" fmla="val 69592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800297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96F6EC-435E-DE47-B0F7-F3291AAA0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err="1"/>
              <a:t>그루버</a:t>
            </a:r>
            <a:r>
              <a:rPr kumimoji="1" lang="ko-KR" altLang="en-US" dirty="0"/>
              <a:t> 알고리즘 적용 자원 측정 결과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2AC7326-8A84-4B44-A325-6029FAF478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1655" y="1459340"/>
            <a:ext cx="6488690" cy="4303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3442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44999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ko-KR" dirty="0"/>
              <a:t>SM3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해시함수</a:t>
            </a:r>
            <a:endParaRPr kumimoji="1" lang="en-US" altLang="ko-KR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kumimoji="1" lang="ko-KR" altLang="en-US" dirty="0" err="1"/>
              <a:t>양자회로</a:t>
            </a:r>
            <a:r>
              <a:rPr kumimoji="1" lang="ko-KR" altLang="en-US" dirty="0"/>
              <a:t> 구현</a:t>
            </a:r>
            <a:endParaRPr kumimoji="1" lang="en-US" altLang="ko-KR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kumimoji="1" lang="ko-KR" altLang="en-US" dirty="0" err="1"/>
              <a:t>그루버</a:t>
            </a:r>
            <a:r>
              <a:rPr kumimoji="1" lang="ko-KR" altLang="en-US" dirty="0"/>
              <a:t> 알고리즘 적용 </a:t>
            </a:r>
            <a:r>
              <a:rPr kumimoji="1" lang="ko-KR" altLang="en-US" dirty="0" err="1"/>
              <a:t>자원측정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5755987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SM3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kumimoji="1" lang="en-US" altLang="ko-KR" sz="2400" dirty="0"/>
          </a:p>
          <a:p>
            <a:pPr marL="0" indent="0">
              <a:buNone/>
            </a:pPr>
            <a:r>
              <a:rPr kumimoji="1" lang="en-US" altLang="ko-KR" sz="2400" dirty="0"/>
              <a:t>SM3</a:t>
            </a:r>
            <a:r>
              <a:rPr kumimoji="1" lang="ko-KR" altLang="en-US" sz="2400" dirty="0"/>
              <a:t>는 중국 국가 표준에서 사용되는 암호화 해시함수이다</a:t>
            </a:r>
            <a:r>
              <a:rPr kumimoji="1" lang="en-US" altLang="ko-KR" sz="2400" dirty="0"/>
              <a:t>.</a:t>
            </a:r>
          </a:p>
          <a:p>
            <a:pPr marL="0" indent="0">
              <a:buNone/>
            </a:pPr>
            <a:endParaRPr kumimoji="1" lang="en-US" altLang="ko-KR" sz="2000" dirty="0"/>
          </a:p>
          <a:p>
            <a:pPr marL="0" indent="0">
              <a:buNone/>
            </a:pPr>
            <a:r>
              <a:rPr kumimoji="1" lang="en-US" altLang="ko-KR" sz="2400" dirty="0"/>
              <a:t>32word</a:t>
            </a:r>
            <a:r>
              <a:rPr kumimoji="1" lang="ko-KR" altLang="en-US" sz="2400" dirty="0"/>
              <a:t> 단위로 동작하며 최종적으로 </a:t>
            </a:r>
            <a:r>
              <a:rPr kumimoji="1" lang="en-US" altLang="ko-KR" sz="2400" dirty="0"/>
              <a:t>256</a:t>
            </a:r>
            <a:r>
              <a:rPr kumimoji="1" lang="ko-KR" altLang="en-US" sz="2400" dirty="0"/>
              <a:t>비트의 </a:t>
            </a:r>
            <a:r>
              <a:rPr kumimoji="1" lang="ko-KR" altLang="en-US" sz="2400" dirty="0" err="1"/>
              <a:t>해시값을</a:t>
            </a:r>
            <a:r>
              <a:rPr kumimoji="1" lang="ko-KR" altLang="en-US" sz="2400" dirty="0"/>
              <a:t> 출력한다</a:t>
            </a:r>
            <a:r>
              <a:rPr kumimoji="1" lang="en-US" altLang="ko-KR" sz="2400" dirty="0"/>
              <a:t>.</a:t>
            </a:r>
          </a:p>
          <a:p>
            <a:pPr marL="0" indent="0">
              <a:buNone/>
            </a:pPr>
            <a:endParaRPr kumimoji="1" lang="en-US" altLang="ko-KR" sz="2400" dirty="0"/>
          </a:p>
          <a:p>
            <a:pPr marL="0" indent="0">
              <a:buNone/>
            </a:pPr>
            <a:r>
              <a:rPr kumimoji="1" lang="ko-KR" altLang="en-US" sz="2400" dirty="0"/>
              <a:t>메시지 패딩</a:t>
            </a:r>
            <a:r>
              <a:rPr kumimoji="1" lang="en-US" altLang="ko-KR" sz="2400" dirty="0"/>
              <a:t>,</a:t>
            </a:r>
            <a:r>
              <a:rPr kumimoji="1" lang="ko-KR" altLang="en-US" sz="2400" dirty="0"/>
              <a:t> 메시지 확장</a:t>
            </a:r>
            <a:r>
              <a:rPr kumimoji="1" lang="en-US" altLang="ko-KR" sz="2400" dirty="0"/>
              <a:t>,</a:t>
            </a:r>
            <a:r>
              <a:rPr kumimoji="1" lang="ko-KR" altLang="en-US" sz="2400" dirty="0"/>
              <a:t> 압축</a:t>
            </a:r>
            <a:r>
              <a:rPr kumimoji="1" lang="en-US" altLang="ko-KR" sz="2400" dirty="0"/>
              <a:t>,</a:t>
            </a:r>
            <a:r>
              <a:rPr kumimoji="1" lang="ko-KR" altLang="en-US" sz="2400" dirty="0"/>
              <a:t> 해시 값 출력 순서로 동작한다</a:t>
            </a:r>
            <a:r>
              <a:rPr kumimoji="1" lang="en-US" altLang="ko-KR" sz="2400" dirty="0"/>
              <a:t>.</a:t>
            </a:r>
          </a:p>
          <a:p>
            <a:pPr marL="0" indent="0">
              <a:buNone/>
            </a:pPr>
            <a:endParaRPr lang="en-US" altLang="ko-KR" sz="2200" dirty="0"/>
          </a:p>
          <a:p>
            <a:pPr marL="0" indent="0">
              <a:buNone/>
            </a:pPr>
            <a:endParaRPr lang="ko-KR" altLang="en-US" sz="2200" dirty="0"/>
          </a:p>
        </p:txBody>
      </p:sp>
    </p:spTree>
    <p:extLst>
      <p:ext uri="{BB962C8B-B14F-4D97-AF65-F5344CB8AC3E}">
        <p14:creationId xmlns:p14="http://schemas.microsoft.com/office/powerpoint/2010/main" val="207760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444CDB-EC92-9C40-A266-FB33DA5137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163" y="202130"/>
            <a:ext cx="10515599" cy="770021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kumimoji="1" lang="en-US" altLang="ko-KR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SM3 </a:t>
            </a:r>
            <a:r>
              <a:rPr kumimoji="1" lang="ko-KR" alt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메시지 확장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DFB945D-8040-AD44-9BA0-C6C3979C05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790" y="2143468"/>
            <a:ext cx="5356379" cy="2571062"/>
          </a:xfrm>
          <a:prstGeom prst="rect">
            <a:avLst/>
          </a:prstGeom>
        </p:spPr>
      </p:pic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CA9D767-130F-0047-9BB2-AA15EAFEE3E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76831" y="2357044"/>
            <a:ext cx="5356379" cy="2143909"/>
          </a:xfrm>
        </p:spPr>
        <p:txBody>
          <a:bodyPr/>
          <a:lstStyle/>
          <a:p>
            <a:pPr marL="0" indent="0" algn="just">
              <a:buNone/>
            </a:pPr>
            <a:r>
              <a:rPr kumimoji="1" lang="ko-KR" altLang="en-US" sz="2000" dirty="0"/>
              <a:t>패딩 된 입력 메시지를 </a:t>
            </a:r>
            <a:r>
              <a:rPr kumimoji="1" lang="en-US" altLang="ko-KR" sz="2000" dirty="0"/>
              <a:t>16</a:t>
            </a:r>
            <a:r>
              <a:rPr kumimoji="1" lang="ko-KR" altLang="en-US" sz="2000" dirty="0"/>
              <a:t>개의 워드 단위</a:t>
            </a:r>
            <a:r>
              <a:rPr kumimoji="1" lang="en-US" altLang="ko-KR" sz="2000" dirty="0"/>
              <a:t>(w=32)</a:t>
            </a:r>
            <a:r>
              <a:rPr kumimoji="1" lang="ko-KR" altLang="en-US" sz="2000" dirty="0"/>
              <a:t>로 나눈 후</a:t>
            </a:r>
            <a:r>
              <a:rPr kumimoji="1" lang="en-US" altLang="ko-KR" sz="2000" dirty="0"/>
              <a:t>,</a:t>
            </a:r>
            <a:r>
              <a:rPr kumimoji="1" lang="ko-KR" altLang="en-US" sz="2000" dirty="0"/>
              <a:t> </a:t>
            </a:r>
            <a:r>
              <a:rPr kumimoji="1" lang="en-US" altLang="ko-KR" sz="2000" dirty="0"/>
              <a:t>16</a:t>
            </a:r>
            <a:r>
              <a:rPr kumimoji="1" lang="ko-KR" altLang="en-US" sz="2000" dirty="0"/>
              <a:t>개의 워드 단위 메시지를 통해 메시지를 확장 시킴</a:t>
            </a:r>
            <a:r>
              <a:rPr kumimoji="1" lang="en-US" altLang="ko-KR" sz="2000" dirty="0"/>
              <a:t>.</a:t>
            </a:r>
          </a:p>
          <a:p>
            <a:pPr marL="0" indent="0" algn="just">
              <a:buNone/>
            </a:pPr>
            <a:endParaRPr kumimoji="1" lang="en-US" altLang="ko-KR" sz="2000" dirty="0"/>
          </a:p>
          <a:p>
            <a:pPr marL="0" indent="0" algn="just">
              <a:buNone/>
            </a:pPr>
            <a:r>
              <a:rPr kumimoji="1" lang="ko-KR" altLang="en-US" sz="2000" dirty="0"/>
              <a:t>확장시킨 메시지를 </a:t>
            </a:r>
            <a:r>
              <a:rPr kumimoji="1" lang="en-US" altLang="ko-KR" sz="2000" dirty="0"/>
              <a:t>W(</a:t>
            </a:r>
            <a:r>
              <a:rPr kumimoji="1" lang="en-US" altLang="ko-KR" sz="2000" dirty="0" err="1"/>
              <a:t>i</a:t>
            </a:r>
            <a:r>
              <a:rPr kumimoji="1" lang="en-US" altLang="ko-KR" sz="2000" dirty="0"/>
              <a:t>), W’(</a:t>
            </a:r>
            <a:r>
              <a:rPr kumimoji="1" lang="en-US" altLang="ko-KR" sz="2000" dirty="0" err="1"/>
              <a:t>i</a:t>
            </a:r>
            <a:r>
              <a:rPr kumimoji="1" lang="en-US" altLang="ko-KR" sz="2000" dirty="0"/>
              <a:t>) (</a:t>
            </a:r>
            <a:r>
              <a:rPr kumimoji="1" lang="en-US" altLang="ko-KR" sz="2000" dirty="0" err="1"/>
              <a:t>i</a:t>
            </a:r>
            <a:r>
              <a:rPr kumimoji="1" lang="en-US" altLang="ko-KR" sz="2000" dirty="0"/>
              <a:t>=0,..,63) </a:t>
            </a:r>
            <a:r>
              <a:rPr kumimoji="1" lang="ko-KR" altLang="en-US" sz="2000" dirty="0" err="1"/>
              <a:t>를</a:t>
            </a:r>
            <a:r>
              <a:rPr kumimoji="1" lang="ko-KR" altLang="en-US" sz="2000" dirty="0"/>
              <a:t> 한 쌍으로 압축 함수를 진행함</a:t>
            </a:r>
            <a:r>
              <a:rPr kumimoji="1" lang="en-US" altLang="ko-KR" sz="2000" dirty="0"/>
              <a:t>.</a:t>
            </a:r>
            <a:endParaRPr kumimoji="1"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0285936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5CB300-C71B-FA4C-8675-2BE0718501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SM3</a:t>
            </a:r>
            <a:r>
              <a:rPr kumimoji="1" lang="ko-KR" altLang="en-US" dirty="0"/>
              <a:t> 메시지 압축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18D2F498-92D8-134B-948C-4A506E14A7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6019" y="1166217"/>
            <a:ext cx="4244402" cy="4958807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14B41CDA-72D4-AC44-A0E1-DF0ADB4CAF15}"/>
              </a:ext>
            </a:extLst>
          </p:cNvPr>
          <p:cNvSpPr/>
          <p:nvPr/>
        </p:nvSpPr>
        <p:spPr>
          <a:xfrm>
            <a:off x="6008706" y="1634541"/>
            <a:ext cx="5157732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ko-KR" altLang="en-US" dirty="0"/>
              <a:t>확장시킨 메시지를 이용하여 </a:t>
            </a:r>
            <a:r>
              <a:rPr kumimoji="1" lang="en-US" altLang="ko-KR" dirty="0"/>
              <a:t>32</a:t>
            </a:r>
            <a:r>
              <a:rPr kumimoji="1" lang="ko-KR" altLang="en-US" dirty="0"/>
              <a:t>비트 레지스터 </a:t>
            </a:r>
            <a:r>
              <a:rPr kumimoji="1" lang="en-US" altLang="ko-KR" dirty="0"/>
              <a:t>A,B,C,D,E,F,G,H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업데이트 한다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SS1, SS2, TT1, TT2</a:t>
            </a:r>
            <a:r>
              <a:rPr kumimoji="1" lang="ko-KR" altLang="en-US" dirty="0"/>
              <a:t> 는 값을 담는 변수이다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FF</a:t>
            </a:r>
            <a:r>
              <a:rPr kumimoji="1" lang="ko-KR" altLang="en-US" dirty="0"/>
              <a:t>와 </a:t>
            </a:r>
            <a:r>
              <a:rPr kumimoji="1" lang="en-US" altLang="ko-KR" dirty="0"/>
              <a:t>GG</a:t>
            </a:r>
            <a:r>
              <a:rPr kumimoji="1" lang="ko-KR" altLang="en-US" dirty="0"/>
              <a:t> 함수는 </a:t>
            </a:r>
            <a:r>
              <a:rPr kumimoji="1" lang="en-US" altLang="ko-KR" dirty="0"/>
              <a:t>AND</a:t>
            </a:r>
            <a:r>
              <a:rPr kumimoji="1" lang="ko-KR" altLang="en-US" dirty="0"/>
              <a:t>와 </a:t>
            </a:r>
            <a:r>
              <a:rPr kumimoji="1" lang="en-US" altLang="ko-KR" dirty="0"/>
              <a:t>OR</a:t>
            </a:r>
            <a:r>
              <a:rPr kumimoji="1" lang="ko-KR" altLang="en-US" dirty="0"/>
              <a:t>을 이용한 계산을 수행한다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P0</a:t>
            </a:r>
            <a:r>
              <a:rPr kumimoji="1" lang="ko-KR" altLang="en-US" dirty="0"/>
              <a:t>은 자기자신을 </a:t>
            </a:r>
            <a:r>
              <a:rPr kumimoji="1" lang="en-US" altLang="ko-KR" dirty="0"/>
              <a:t>shift</a:t>
            </a:r>
            <a:r>
              <a:rPr kumimoji="1" lang="ko-KR" altLang="en-US" dirty="0"/>
              <a:t>시키며 </a:t>
            </a:r>
            <a:r>
              <a:rPr kumimoji="1" lang="en-US" altLang="ko-KR" dirty="0"/>
              <a:t>permutation</a:t>
            </a:r>
            <a:r>
              <a:rPr kumimoji="1" lang="ko-KR" altLang="en-US" dirty="0"/>
              <a:t>연산을 수행한다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메시지 압축을 진행한 뒤 최종 레지스터 값 </a:t>
            </a:r>
            <a:r>
              <a:rPr kumimoji="1" lang="en-US" altLang="ko-KR" dirty="0"/>
              <a:t>(32</a:t>
            </a:r>
            <a:r>
              <a:rPr kumimoji="1" lang="ko-KR" altLang="en-US" dirty="0"/>
              <a:t>*</a:t>
            </a:r>
            <a:r>
              <a:rPr kumimoji="1" lang="en-US" altLang="ko-KR" dirty="0"/>
              <a:t>8</a:t>
            </a:r>
            <a:r>
              <a:rPr kumimoji="1" lang="ko-KR" altLang="en-US" dirty="0"/>
              <a:t> </a:t>
            </a:r>
            <a:r>
              <a:rPr kumimoji="1" lang="en-US" altLang="ko-KR" dirty="0"/>
              <a:t>=</a:t>
            </a:r>
            <a:r>
              <a:rPr kumimoji="1" lang="ko-KR" altLang="en-US" dirty="0"/>
              <a:t> </a:t>
            </a:r>
            <a:r>
              <a:rPr kumimoji="1" lang="en-US" altLang="ko-KR" dirty="0"/>
              <a:t>256</a:t>
            </a:r>
            <a:r>
              <a:rPr kumimoji="1" lang="ko-KR" altLang="en-US" dirty="0"/>
              <a:t> </a:t>
            </a:r>
            <a:r>
              <a:rPr kumimoji="1" lang="en-US" altLang="ko-KR" dirty="0"/>
              <a:t>bit)</a:t>
            </a:r>
            <a:r>
              <a:rPr kumimoji="1" lang="ko-KR" altLang="en-US" dirty="0"/>
              <a:t>이 해시 값이 된다</a:t>
            </a:r>
            <a:r>
              <a:rPr kumimoji="1" lang="en-US" altLang="ko-KR" dirty="0"/>
              <a:t>.</a:t>
            </a:r>
          </a:p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806198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BD7B84-9FC1-CA47-8F19-99B57ADD99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SM3 </a:t>
            </a:r>
            <a:r>
              <a:rPr kumimoji="1" lang="ko-KR" altLang="en-US" dirty="0" err="1"/>
              <a:t>양자회로</a:t>
            </a:r>
            <a:r>
              <a:rPr kumimoji="1" lang="ko-KR" altLang="en-US" dirty="0"/>
              <a:t> 구현 특징</a:t>
            </a:r>
            <a:r>
              <a:rPr kumimoji="1" lang="en-US" altLang="ko-KR" dirty="0"/>
              <a:t>1</a:t>
            </a:r>
            <a:endParaRPr kumimoji="1"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8507CBB-A7FC-8244-A024-C28687BA8B8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 sz="2400" dirty="0"/>
              <a:t>기존 </a:t>
            </a:r>
            <a:r>
              <a:rPr kumimoji="1" lang="en-US" altLang="ko-KR" sz="2400" dirty="0"/>
              <a:t>SM3</a:t>
            </a:r>
            <a:r>
              <a:rPr kumimoji="1" lang="ko-KR" altLang="en-US" sz="2400" dirty="0"/>
              <a:t>에서는 메시지 확장 진행 후 메시지 압축을 수행하여 레지스터를 업데이트 한다</a:t>
            </a:r>
            <a:r>
              <a:rPr kumimoji="1" lang="en-US" altLang="ko-KR" sz="2400" dirty="0"/>
              <a:t>.</a:t>
            </a:r>
          </a:p>
          <a:p>
            <a:pPr marL="0" indent="0">
              <a:buNone/>
            </a:pPr>
            <a:r>
              <a:rPr kumimoji="1" lang="en-US" altLang="ko-KR" sz="2400" dirty="0">
                <a:sym typeface="Wingdings" pitchFamily="2" charset="2"/>
              </a:rPr>
              <a:t>(</a:t>
            </a:r>
            <a:r>
              <a:rPr kumimoji="1" lang="ko-KR" altLang="en-US" sz="2400" dirty="0">
                <a:sym typeface="Wingdings" pitchFamily="2" charset="2"/>
              </a:rPr>
              <a:t>문제점</a:t>
            </a:r>
            <a:r>
              <a:rPr kumimoji="1" lang="en-US" altLang="ko-KR" sz="2400" dirty="0">
                <a:sym typeface="Wingdings" pitchFamily="2" charset="2"/>
              </a:rPr>
              <a:t>)</a:t>
            </a:r>
            <a:r>
              <a:rPr kumimoji="1" lang="ko-KR" altLang="en-US" sz="2400" dirty="0">
                <a:sym typeface="Wingdings" pitchFamily="2" charset="2"/>
              </a:rPr>
              <a:t> 확장된 메시지 전체를 저장할 </a:t>
            </a:r>
            <a:r>
              <a:rPr kumimoji="1" lang="ko-KR" altLang="en-US" sz="2400" dirty="0" err="1">
                <a:sym typeface="Wingdings" pitchFamily="2" charset="2"/>
              </a:rPr>
              <a:t>큐빗</a:t>
            </a:r>
            <a:r>
              <a:rPr kumimoji="1" lang="ko-KR" altLang="en-US" sz="2400" dirty="0">
                <a:sym typeface="Wingdings" pitchFamily="2" charset="2"/>
              </a:rPr>
              <a:t> 필요</a:t>
            </a:r>
            <a:endParaRPr kumimoji="1" lang="en-US" altLang="ko-KR" sz="2400" dirty="0">
              <a:sym typeface="Wingdings" pitchFamily="2" charset="2"/>
            </a:endParaRPr>
          </a:p>
          <a:p>
            <a:pPr>
              <a:buFont typeface="Wingdings" pitchFamily="2" charset="2"/>
              <a:buChar char="à"/>
            </a:pPr>
            <a:endParaRPr kumimoji="1" lang="en-US" altLang="ko-KR" sz="2400" dirty="0">
              <a:sym typeface="Wingdings" pitchFamily="2" charset="2"/>
            </a:endParaRPr>
          </a:p>
          <a:p>
            <a:pPr marL="0" indent="0">
              <a:buNone/>
            </a:pPr>
            <a:r>
              <a:rPr kumimoji="1" lang="en-US" altLang="ko-KR" sz="2400" b="1" dirty="0">
                <a:sym typeface="Wingdings" pitchFamily="2" charset="2"/>
              </a:rPr>
              <a:t></a:t>
            </a:r>
            <a:r>
              <a:rPr kumimoji="1" lang="ko-KR" altLang="en-US" sz="2400" b="1" dirty="0">
                <a:sym typeface="Wingdings" pitchFamily="2" charset="2"/>
              </a:rPr>
              <a:t> 이러한 문제를 해결하기 위해 메시지 확장과 압축을 섞어서 진행하였다</a:t>
            </a:r>
            <a:r>
              <a:rPr kumimoji="1" lang="en-US" altLang="ko-KR" sz="2400" b="1" dirty="0">
                <a:sym typeface="Wingdings" pitchFamily="2" charset="2"/>
              </a:rPr>
              <a:t>.</a:t>
            </a:r>
          </a:p>
          <a:p>
            <a:pPr marL="0" indent="0">
              <a:buNone/>
            </a:pP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990510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FBA822-EA5A-C740-BDDE-73B771EAA6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SM3 </a:t>
            </a:r>
            <a:r>
              <a:rPr kumimoji="1" lang="ko-KR" altLang="en-US" dirty="0" err="1"/>
              <a:t>양자회로</a:t>
            </a:r>
            <a:r>
              <a:rPr kumimoji="1" lang="ko-KR" altLang="en-US" dirty="0"/>
              <a:t> 구현 특징</a:t>
            </a:r>
            <a:r>
              <a:rPr kumimoji="1" lang="en-US" altLang="ko-KR" dirty="0"/>
              <a:t>2</a:t>
            </a:r>
            <a:endParaRPr kumimoji="1"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AF7D926-6E75-E742-8009-9DCEDE5C76C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 sz="2400" dirty="0"/>
              <a:t>두개의 </a:t>
            </a:r>
            <a:r>
              <a:rPr kumimoji="1" lang="en-US" altLang="ko-KR" sz="2400" dirty="0"/>
              <a:t>permutation</a:t>
            </a:r>
            <a:r>
              <a:rPr kumimoji="1" lang="ko-KR" altLang="en-US" sz="2400" dirty="0"/>
              <a:t>연산 중 </a:t>
            </a:r>
            <a:r>
              <a:rPr kumimoji="1" lang="en-US" altLang="ko-KR" sz="2400" dirty="0"/>
              <a:t>permutation0</a:t>
            </a:r>
            <a:r>
              <a:rPr kumimoji="1" lang="ko-KR" altLang="en-US" sz="2400" dirty="0" err="1"/>
              <a:t>에서는큐빗을</a:t>
            </a:r>
            <a:r>
              <a:rPr kumimoji="1" lang="ko-KR" altLang="en-US" sz="2400" dirty="0"/>
              <a:t> 재사용 할 수 없기 때문에 매 라운드마다 </a:t>
            </a:r>
            <a:r>
              <a:rPr kumimoji="1" lang="en-US" altLang="ko-KR" sz="2400" dirty="0"/>
              <a:t>32</a:t>
            </a:r>
            <a:r>
              <a:rPr kumimoji="1" lang="ko-KR" altLang="en-US" sz="2400" dirty="0"/>
              <a:t>개의 </a:t>
            </a:r>
            <a:r>
              <a:rPr kumimoji="1" lang="ko-KR" altLang="en-US" sz="2400" dirty="0" err="1"/>
              <a:t>큐빗을</a:t>
            </a:r>
            <a:r>
              <a:rPr kumimoji="1" lang="ko-KR" altLang="en-US" sz="2400" dirty="0"/>
              <a:t> 할당해야 하는 문제가 있었다</a:t>
            </a:r>
            <a:r>
              <a:rPr kumimoji="1" lang="en-US" altLang="ko-KR" sz="2400" dirty="0"/>
              <a:t>.</a:t>
            </a:r>
          </a:p>
          <a:p>
            <a:pPr marL="0" indent="0">
              <a:buNone/>
            </a:pPr>
            <a:r>
              <a:rPr kumimoji="1" lang="en-US" altLang="ko-KR" sz="2400" dirty="0"/>
              <a:t>(</a:t>
            </a:r>
            <a:r>
              <a:rPr kumimoji="1" lang="ko-KR" altLang="en-US" sz="2400" dirty="0"/>
              <a:t>기존 값을 보관할 </a:t>
            </a:r>
            <a:r>
              <a:rPr kumimoji="1" lang="ko-KR" altLang="en-US" sz="2400" dirty="0" err="1"/>
              <a:t>큐빗이</a:t>
            </a:r>
            <a:r>
              <a:rPr kumimoji="1" lang="ko-KR" altLang="en-US" sz="2400" dirty="0"/>
              <a:t> 필요했음</a:t>
            </a:r>
            <a:r>
              <a:rPr kumimoji="1" lang="en-US" altLang="ko-KR" sz="2400" dirty="0"/>
              <a:t>.)</a:t>
            </a:r>
          </a:p>
          <a:p>
            <a:pPr marL="0" indent="0">
              <a:buNone/>
            </a:pPr>
            <a:endParaRPr kumimoji="1" lang="en-US" altLang="ko-KR" sz="2400" dirty="0"/>
          </a:p>
          <a:p>
            <a:pPr marL="0" indent="0">
              <a:buNone/>
            </a:pPr>
            <a:r>
              <a:rPr kumimoji="1" lang="en-US" altLang="ko-KR" sz="2400" b="1" dirty="0">
                <a:sym typeface="Wingdings" pitchFamily="2" charset="2"/>
              </a:rPr>
              <a:t>CNOT</a:t>
            </a:r>
            <a:r>
              <a:rPr kumimoji="1" lang="ko-KR" altLang="en-US" sz="2400" b="1" dirty="0">
                <a:sym typeface="Wingdings" pitchFamily="2" charset="2"/>
              </a:rPr>
              <a:t>연산을 통해 이전 값을 찾아 사용하여 문제점을 해결하였다</a:t>
            </a:r>
            <a:r>
              <a:rPr kumimoji="1" lang="en-US" altLang="ko-KR" sz="2400" b="1" dirty="0">
                <a:sym typeface="Wingdings" pitchFamily="2" charset="2"/>
              </a:rPr>
              <a:t>.</a:t>
            </a:r>
            <a:endParaRPr kumimoji="1" lang="ko-KR" altLang="en-US" sz="2400" b="1" dirty="0"/>
          </a:p>
          <a:p>
            <a:pPr marL="0" indent="0">
              <a:buNone/>
            </a:pP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33904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DD717C-1B5E-EF4D-AB22-9011AC324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SM3 </a:t>
            </a:r>
            <a:r>
              <a:rPr kumimoji="1" lang="ko-KR" altLang="en-US" dirty="0" err="1"/>
              <a:t>양자회로</a:t>
            </a:r>
            <a:r>
              <a:rPr kumimoji="1" lang="ko-KR" altLang="en-US" dirty="0"/>
              <a:t> 진행 과정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520F13A-16BC-374A-B820-DC7EDBC3DFA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566360" y="3236666"/>
            <a:ext cx="6213720" cy="893233"/>
          </a:xfrm>
        </p:spPr>
        <p:txBody>
          <a:bodyPr>
            <a:normAutofit fontScale="92500"/>
          </a:bodyPr>
          <a:lstStyle/>
          <a:p>
            <a:pPr marL="0" indent="0" algn="ctr">
              <a:buNone/>
            </a:pPr>
            <a:r>
              <a:rPr kumimoji="1" lang="ko-KR" altLang="en-US" sz="2400" dirty="0"/>
              <a:t>메시지 확장과 압축을 섞어 메시지 저장에 사용할 </a:t>
            </a:r>
            <a:r>
              <a:rPr kumimoji="1" lang="ko-KR" altLang="en-US" sz="2400" dirty="0" err="1"/>
              <a:t>큐빗을</a:t>
            </a:r>
            <a:r>
              <a:rPr kumimoji="1" lang="ko-KR" altLang="en-US" sz="2400" dirty="0"/>
              <a:t> 줄이고 효율적인 </a:t>
            </a:r>
            <a:r>
              <a:rPr kumimoji="1" lang="ko-KR" altLang="en-US" sz="2400" dirty="0" err="1"/>
              <a:t>양자회로를</a:t>
            </a:r>
            <a:r>
              <a:rPr kumimoji="1" lang="ko-KR" altLang="en-US" sz="2400" dirty="0"/>
              <a:t> 구성함</a:t>
            </a:r>
            <a:r>
              <a:rPr kumimoji="1" lang="en-US" altLang="ko-KR" sz="2400" dirty="0"/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F77EB5F-5391-4149-B902-46567C917E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785" y="1139243"/>
            <a:ext cx="3766910" cy="5088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9988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640638-2608-E141-AA19-0CA0DEE23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First Message Expansion </a:t>
            </a:r>
            <a:endParaRPr kumimoji="1"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F0E9483-94C4-A94B-93EC-C3AAB16628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920" y="1112070"/>
            <a:ext cx="6159500" cy="33655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A35569B-3042-8843-B6DD-F95B78D180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8780" y="1921182"/>
            <a:ext cx="532130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508569"/>
      </p:ext>
    </p:extLst>
  </p:cSld>
  <p:clrMapOvr>
    <a:masterClrMapping/>
  </p:clrMapOvr>
</p:sld>
</file>

<file path=ppt/theme/theme1.xml><?xml version="1.0" encoding="utf-8"?>
<a:theme xmlns:a="http://schemas.openxmlformats.org/drawingml/2006/main" name="CryptoCraft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2">
      <a:majorFont>
        <a:latin typeface="Arial"/>
        <a:ea typeface="맑은 고딕"/>
        <a:cs typeface=""/>
      </a:majorFont>
      <a:minorFont>
        <a:latin typeface="Arial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제목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2">
      <a:majorFont>
        <a:latin typeface="Arial"/>
        <a:ea typeface="맑은 고딕"/>
        <a:cs typeface=""/>
      </a:majorFont>
      <a:minorFont>
        <a:latin typeface="Arial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486</TotalTime>
  <Words>312</Words>
  <Application>Microsoft Office PowerPoint</Application>
  <PresentationFormat>와이드스크린</PresentationFormat>
  <Paragraphs>48</Paragraphs>
  <Slides>16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16</vt:i4>
      </vt:variant>
    </vt:vector>
  </HeadingPairs>
  <TitlesOfParts>
    <vt:vector size="21" baseType="lpstr">
      <vt:lpstr>맑은 고딕</vt:lpstr>
      <vt:lpstr>Arial</vt:lpstr>
      <vt:lpstr>Wingdings</vt:lpstr>
      <vt:lpstr>CryptoCraft 테마</vt:lpstr>
      <vt:lpstr>제목 테마</vt:lpstr>
      <vt:lpstr>SM3 양자회로 구현 https://youtu.be/_5UbHZ86Z6o</vt:lpstr>
      <vt:lpstr>PowerPoint 프레젠테이션</vt:lpstr>
      <vt:lpstr>SM3</vt:lpstr>
      <vt:lpstr>SM3 메시지 확장</vt:lpstr>
      <vt:lpstr>SM3 메시지 압축</vt:lpstr>
      <vt:lpstr>SM3 양자회로 구현 특징1</vt:lpstr>
      <vt:lpstr>SM3 양자회로 구현 특징2</vt:lpstr>
      <vt:lpstr>SM3 양자회로 진행 과정</vt:lpstr>
      <vt:lpstr>First Message Expansion </vt:lpstr>
      <vt:lpstr>First Compression</vt:lpstr>
      <vt:lpstr>Second Message Expansion </vt:lpstr>
      <vt:lpstr>Second Compression</vt:lpstr>
      <vt:lpstr>Premutation0 연산의 일부</vt:lpstr>
      <vt:lpstr>최종 출력 해시값</vt:lpstr>
      <vt:lpstr>그루버 알고리즘 적용 자원 측정 결과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HD</dc:creator>
  <cp:lastModifiedBy>송 경주</cp:lastModifiedBy>
  <cp:revision>51</cp:revision>
  <dcterms:created xsi:type="dcterms:W3CDTF">2019-03-05T04:29:07Z</dcterms:created>
  <dcterms:modified xsi:type="dcterms:W3CDTF">2021-04-11T15:32:05Z</dcterms:modified>
</cp:coreProperties>
</file>